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7" r:id="rId3"/>
    <p:sldId id="264" r:id="rId4"/>
    <p:sldId id="278" r:id="rId5"/>
    <p:sldId id="279" r:id="rId6"/>
    <p:sldId id="280" r:id="rId7"/>
    <p:sldId id="281" r:id="rId8"/>
    <p:sldId id="282" r:id="rId9"/>
    <p:sldId id="283" r:id="rId10"/>
    <p:sldId id="287" r:id="rId11"/>
    <p:sldId id="298" r:id="rId12"/>
    <p:sldId id="284" r:id="rId13"/>
    <p:sldId id="285" r:id="rId14"/>
    <p:sldId id="286" r:id="rId15"/>
    <p:sldId id="288" r:id="rId16"/>
    <p:sldId id="290" r:id="rId17"/>
    <p:sldId id="289" r:id="rId18"/>
    <p:sldId id="291" r:id="rId19"/>
    <p:sldId id="292" r:id="rId20"/>
    <p:sldId id="293" r:id="rId21"/>
    <p:sldId id="294" r:id="rId22"/>
    <p:sldId id="295" r:id="rId23"/>
    <p:sldId id="296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874D1-8C00-4A91-90E4-5307F3DD639F}" type="datetimeFigureOut">
              <a:rPr lang="fr-FR" smtClean="0"/>
              <a:pPr/>
              <a:t>08/04/2019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CF7D1-5B3E-445E-BBBC-DFCB405D1AE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3BE371-275C-4681-BFAB-0CF7722B99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la saisie mobilière aux fins de vente des biens meubles, aux fins d’attribution</a:t>
            </a:r>
            <a:r>
              <a:rPr lang="fr-FR" sz="2800" b="1" i="1" dirty="0"/>
              <a:t> </a:t>
            </a:r>
            <a:r>
              <a:rPr lang="fr-FR" sz="2800" b="1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60EBDD-B3FF-456E-9298-907BB1D76D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EFB</a:t>
            </a:r>
          </a:p>
        </p:txBody>
      </p:sp>
    </p:spTree>
    <p:extLst>
      <p:ext uri="{BB962C8B-B14F-4D97-AF65-F5344CB8AC3E}">
        <p14:creationId xmlns:p14="http://schemas.microsoft.com/office/powerpoint/2010/main" val="301482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A1D5D7A6-6865-40E5-B497-C15E1741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3.	Les éléments matériels nécessaires pour réaliser les actes de saisie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1C9265C-5F7D-4142-92A5-313127FB3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C’est </a:t>
            </a:r>
            <a:r>
              <a:rPr lang="fr-FR" b="1" dirty="0"/>
              <a:t>l’huissier (et seulement lui) </a:t>
            </a:r>
            <a:r>
              <a:rPr lang="fr-FR" dirty="0"/>
              <a:t>qui peut saisir.</a:t>
            </a:r>
          </a:p>
          <a:p>
            <a:r>
              <a:rPr lang="fr-FR" dirty="0"/>
              <a:t>Lui </a:t>
            </a:r>
            <a:r>
              <a:rPr lang="fr-FR" b="1" dirty="0"/>
              <a:t>transmettre</a:t>
            </a:r>
            <a:r>
              <a:rPr lang="fr-FR" dirty="0"/>
              <a:t> :</a:t>
            </a:r>
          </a:p>
          <a:p>
            <a:pPr lvl="1"/>
            <a:r>
              <a:rPr lang="fr-FR" b="1" dirty="0"/>
              <a:t>la « grosse » ;</a:t>
            </a:r>
          </a:p>
          <a:p>
            <a:pPr lvl="1"/>
            <a:r>
              <a:rPr lang="fr-FR" b="1" dirty="0"/>
              <a:t>les preuves de signification ;</a:t>
            </a:r>
          </a:p>
          <a:p>
            <a:pPr lvl="1"/>
            <a:r>
              <a:rPr lang="fr-FR" b="1" dirty="0"/>
              <a:t>le montant des dépens</a:t>
            </a:r>
            <a:r>
              <a:rPr lang="fr-FR" dirty="0"/>
              <a:t> (l’ordonnance de taxe si elle existe) ;</a:t>
            </a:r>
          </a:p>
          <a:p>
            <a:pPr lvl="1"/>
            <a:r>
              <a:rPr lang="fr-FR" b="1" dirty="0"/>
              <a:t>les instructions </a:t>
            </a:r>
            <a:r>
              <a:rPr lang="fr-FR" dirty="0"/>
              <a:t>(LOL).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291826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96C8C57-1B3D-484A-9778-CB867664E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4.	Le choix des mesures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3D347C1B-2CBA-4354-932C-1CA7F43EC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 choix est un </a:t>
            </a:r>
            <a:r>
              <a:rPr lang="fr-FR" b="1" dirty="0"/>
              <a:t>luxe : on saisit ce qui existe</a:t>
            </a:r>
            <a:r>
              <a:rPr lang="fr-FR" dirty="0"/>
              <a:t>.</a:t>
            </a:r>
          </a:p>
          <a:p>
            <a:r>
              <a:rPr lang="fr-FR" dirty="0"/>
              <a:t>« On ne tond pas un œuf » (proverbe d’huissier).</a:t>
            </a:r>
          </a:p>
          <a:p>
            <a:r>
              <a:rPr lang="fr-FR" dirty="0"/>
              <a:t>Par principe, </a:t>
            </a:r>
            <a:r>
              <a:rPr lang="fr-FR" b="1" dirty="0"/>
              <a:t>toujours tenter une saisie de comptes bancaires</a:t>
            </a:r>
            <a:r>
              <a:rPr lang="fr-FR" dirty="0"/>
              <a:t> (même dans le cadre d’une saisie immobilière, pour avoir une interruption de la prescription solide).</a:t>
            </a:r>
          </a:p>
          <a:p>
            <a:r>
              <a:rPr lang="fr-FR" dirty="0"/>
              <a:t>Toujours </a:t>
            </a:r>
            <a:r>
              <a:rPr lang="fr-FR" b="1" dirty="0"/>
              <a:t>doubler la saisie de comptes d’une saisie de valeurs mobilières</a:t>
            </a:r>
            <a:r>
              <a:rPr lang="fr-FR" dirty="0"/>
              <a:t> (régime proche).</a:t>
            </a:r>
          </a:p>
        </p:txBody>
      </p:sp>
    </p:spTree>
    <p:extLst>
      <p:ext uri="{BB962C8B-B14F-4D97-AF65-F5344CB8AC3E}">
        <p14:creationId xmlns:p14="http://schemas.microsoft.com/office/powerpoint/2010/main" val="201701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E0A39C83-14EA-425B-B997-B815418D5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5.	Les étapes de la saisie-attribution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0D347E9-3997-444C-B808-CCBB21ADA4D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082" y="3087737"/>
            <a:ext cx="3505835" cy="1349375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C4D7A5AB-A834-4C66-9B49-C294A691D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La saisie-attribution est une forme de </a:t>
            </a:r>
            <a:r>
              <a:rPr lang="fr-FR" b="1" dirty="0"/>
              <a:t>cession forcée de créance</a:t>
            </a:r>
            <a:r>
              <a:rPr lang="fr-FR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736727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D57DFC82-96F4-4B62-8EB9-F42321240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5.	Les étapes de la saisie-attribution</a:t>
            </a:r>
          </a:p>
        </p:txBody>
      </p:sp>
      <p:pic>
        <p:nvPicPr>
          <p:cNvPr id="8" name="Image 7" descr="étape saisie attribution.jpg">
            <a:extLst>
              <a:ext uri="{FF2B5EF4-FFF2-40B4-BE49-F238E27FC236}">
                <a16:creationId xmlns:a16="http://schemas.microsoft.com/office/drawing/2014/main" id="{2B1F7D26-BF0F-4CFD-8F05-2EF04198C5D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2431" y="2361411"/>
            <a:ext cx="8339138" cy="301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48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3C1033-F2D4-4A8B-8704-97EDB58FA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Étape 1 : la saisie </a:t>
            </a:r>
            <a:r>
              <a:rPr lang="fr-FR" dirty="0"/>
              <a:t>proprement dite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r>
              <a:rPr lang="fr-FR" dirty="0"/>
              <a:t>Attention aux </a:t>
            </a:r>
            <a:r>
              <a:rPr lang="fr-FR" b="1" dirty="0"/>
              <a:t>mentions obligatoires </a:t>
            </a:r>
            <a:r>
              <a:rPr lang="fr-FR" dirty="0"/>
              <a:t>(</a:t>
            </a:r>
            <a:r>
              <a:rPr lang="fr-FR" b="1" dirty="0"/>
              <a:t>responsabilité de l’huissier</a:t>
            </a:r>
            <a:r>
              <a:rPr lang="fr-FR" dirty="0"/>
              <a:t> mais…) !</a:t>
            </a:r>
          </a:p>
        </p:txBody>
      </p:sp>
      <p:pic>
        <p:nvPicPr>
          <p:cNvPr id="4" name="Image 3" descr="1. saisie attribution.jpg">
            <a:extLst>
              <a:ext uri="{FF2B5EF4-FFF2-40B4-BE49-F238E27FC236}">
                <a16:creationId xmlns:a16="http://schemas.microsoft.com/office/drawing/2014/main" id="{7C76BA77-824F-489E-88DC-11E4E6BB48F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35922" y="2420888"/>
            <a:ext cx="3272155" cy="2500630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3E0002FD-9AE5-4822-A997-BDA310962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5.	Les étapes de la saisie-attribution</a:t>
            </a:r>
          </a:p>
        </p:txBody>
      </p:sp>
    </p:spTree>
    <p:extLst>
      <p:ext uri="{BB962C8B-B14F-4D97-AF65-F5344CB8AC3E}">
        <p14:creationId xmlns:p14="http://schemas.microsoft.com/office/powerpoint/2010/main" val="2231485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B5048E1-2C5D-428D-944A-3C6A2308D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Étape 2 : la dénonciation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r>
              <a:rPr lang="fr-FR" dirty="0"/>
              <a:t>Attention aux </a:t>
            </a:r>
            <a:r>
              <a:rPr lang="fr-FR" b="1" dirty="0"/>
              <a:t>délais</a:t>
            </a:r>
            <a:r>
              <a:rPr lang="fr-FR" dirty="0"/>
              <a:t> et aux </a:t>
            </a:r>
            <a:r>
              <a:rPr lang="fr-FR" b="1" dirty="0"/>
              <a:t>mentions obligatoires </a:t>
            </a:r>
            <a:r>
              <a:rPr lang="fr-FR" dirty="0"/>
              <a:t>(</a:t>
            </a:r>
            <a:r>
              <a:rPr lang="fr-FR" b="1" dirty="0"/>
              <a:t>responsabilité de l’huissier </a:t>
            </a:r>
            <a:r>
              <a:rPr lang="fr-FR" dirty="0"/>
              <a:t>mais…) !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234D191-7178-4EBD-85FB-674216FF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5.	Les étapes de la saisie-attribution</a:t>
            </a:r>
          </a:p>
        </p:txBody>
      </p:sp>
      <p:pic>
        <p:nvPicPr>
          <p:cNvPr id="7" name="Image 6" descr="2. dénonciation.jpg">
            <a:extLst>
              <a:ext uri="{FF2B5EF4-FFF2-40B4-BE49-F238E27FC236}">
                <a16:creationId xmlns:a16="http://schemas.microsoft.com/office/drawing/2014/main" id="{F6DB0C50-7017-458C-B304-BD02571BCCC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35922" y="3119492"/>
            <a:ext cx="3272155" cy="95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258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C192C04-0148-48FE-89E6-21AA9B971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Étape 4 : le délai de contestation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B8D1491-EA90-4065-A320-8C0A81AC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5.	Les étapes de la saisie-attribution</a:t>
            </a:r>
          </a:p>
        </p:txBody>
      </p:sp>
      <p:pic>
        <p:nvPicPr>
          <p:cNvPr id="6" name="Image 5" descr="3. contestation.jpg">
            <a:extLst>
              <a:ext uri="{FF2B5EF4-FFF2-40B4-BE49-F238E27FC236}">
                <a16:creationId xmlns:a16="http://schemas.microsoft.com/office/drawing/2014/main" id="{1C4021C5-94E6-4E3C-B467-36C8B4132CE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35922" y="2322929"/>
            <a:ext cx="3272155" cy="312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76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C5745B8-D2D0-433C-87C1-8F174AE80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Étape 4 : le dénouement de la saisie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2CB66190-2498-4CDC-99CA-0606D8EFE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5.	Les étapes de la saisie-attribution</a:t>
            </a:r>
          </a:p>
        </p:txBody>
      </p:sp>
      <p:pic>
        <p:nvPicPr>
          <p:cNvPr id="8" name="Image 7" descr="4. paiement ou mainlevée.jpg">
            <a:extLst>
              <a:ext uri="{FF2B5EF4-FFF2-40B4-BE49-F238E27FC236}">
                <a16:creationId xmlns:a16="http://schemas.microsoft.com/office/drawing/2014/main" id="{BC7E680B-DE95-4203-A12F-7604DBC5F6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285365"/>
            <a:ext cx="2611755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55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A67A9AC-3AC6-41F9-8AC0-FEB0A52FB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99A9285-4AD9-4DF7-802C-AFBC9592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6.	Les étapes de la saisie-vente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B8E7D67-8B2D-4E8F-8ACF-412091E475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8104910" cy="447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454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A67A9AC-3AC6-41F9-8AC0-FEB0A52FB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b="1" dirty="0"/>
              <a:t>Étape 1 : le commandement de payer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r>
              <a:rPr lang="fr-FR" dirty="0"/>
              <a:t>Attention aux </a:t>
            </a:r>
            <a:r>
              <a:rPr lang="fr-FR" b="1" dirty="0"/>
              <a:t>délais</a:t>
            </a:r>
            <a:r>
              <a:rPr lang="fr-FR" dirty="0"/>
              <a:t> et aux </a:t>
            </a:r>
            <a:r>
              <a:rPr lang="fr-FR" b="1" dirty="0"/>
              <a:t>mentions obligatoires </a:t>
            </a:r>
            <a:r>
              <a:rPr lang="fr-FR" dirty="0"/>
              <a:t>(</a:t>
            </a:r>
            <a:r>
              <a:rPr lang="fr-FR" b="1" dirty="0"/>
              <a:t>responsabilité de l’huissier</a:t>
            </a:r>
            <a:r>
              <a:rPr lang="fr-FR" dirty="0"/>
              <a:t> mais…) !</a:t>
            </a:r>
          </a:p>
          <a:p>
            <a:pPr lvl="1"/>
            <a:r>
              <a:rPr lang="fr-FR" dirty="0"/>
              <a:t>Trucs et astuces : </a:t>
            </a:r>
            <a:r>
              <a:rPr lang="fr-FR" b="1" dirty="0"/>
              <a:t>faire une saisie conservatoire en même temps </a:t>
            </a:r>
            <a:r>
              <a:rPr lang="fr-FR" dirty="0"/>
              <a:t>qu’on signifie le commandement.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99A9285-4AD9-4DF7-802C-AFBC9592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6.	Les étapes de la saisie-vente de biens meubles corporels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F1E05EB-603F-49DE-B661-85E296C602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922" y="2713097"/>
            <a:ext cx="3272155" cy="100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46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5EE62427-FE68-4EA0-9B74-73B30CCCD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0.	Caractère obligatoire des voies d’exécution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5B593DD6-6626-4685-A20D-F47234A85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La </a:t>
            </a:r>
            <a:r>
              <a:rPr lang="fr-FR" b="1" dirty="0"/>
              <a:t>clause de voie parée </a:t>
            </a:r>
            <a:r>
              <a:rPr lang="fr-FR" dirty="0"/>
              <a:t>reste interdite en France :</a:t>
            </a:r>
          </a:p>
          <a:p>
            <a:pPr lvl="1"/>
            <a:r>
              <a:rPr lang="fr-FR" i="1" dirty="0"/>
              <a:t>« tout créancier peut, </a:t>
            </a:r>
            <a:r>
              <a:rPr lang="fr-FR" b="1" i="1" dirty="0"/>
              <a:t>dans les conditions prévues par la loi</a:t>
            </a:r>
            <a:r>
              <a:rPr lang="fr-FR" i="1" dirty="0"/>
              <a:t>, contraindre son débiteur défaillant à exécuter ses obligations à son égard »</a:t>
            </a:r>
            <a:r>
              <a:rPr lang="fr-FR" dirty="0"/>
              <a:t> (article L. 111-1 CPCE).</a:t>
            </a:r>
          </a:p>
        </p:txBody>
      </p:sp>
    </p:spTree>
    <p:extLst>
      <p:ext uri="{BB962C8B-B14F-4D97-AF65-F5344CB8AC3E}">
        <p14:creationId xmlns:p14="http://schemas.microsoft.com/office/powerpoint/2010/main" val="2892934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A67A9AC-3AC6-41F9-8AC0-FEB0A52FB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Étape 2 : la saisie proprement dite</a:t>
            </a:r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pPr lvl="1"/>
            <a:r>
              <a:rPr lang="fr-FR" dirty="0"/>
              <a:t>Attention aux </a:t>
            </a:r>
            <a:r>
              <a:rPr lang="fr-FR" b="1" dirty="0"/>
              <a:t>mentions obligatoires </a:t>
            </a:r>
            <a:r>
              <a:rPr lang="fr-FR" dirty="0"/>
              <a:t>(</a:t>
            </a:r>
            <a:r>
              <a:rPr lang="fr-FR" b="1" dirty="0"/>
              <a:t>responsabilité de l’huissier</a:t>
            </a:r>
            <a:r>
              <a:rPr lang="fr-FR" dirty="0"/>
              <a:t> mais…) !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6" name="Image 5" descr="2. saisie meubles.jpg">
            <a:extLst>
              <a:ext uri="{FF2B5EF4-FFF2-40B4-BE49-F238E27FC236}">
                <a16:creationId xmlns:a16="http://schemas.microsoft.com/office/drawing/2014/main" id="{03CB2EE5-ACC7-4B05-B220-B0854DAF70F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35922" y="2499340"/>
            <a:ext cx="3272155" cy="236982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DA9ABF1A-EC05-46A9-802E-B112215D1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6.	Les étapes de la saisie-vente de biens meubles corporels</a:t>
            </a:r>
          </a:p>
        </p:txBody>
      </p:sp>
    </p:spTree>
    <p:extLst>
      <p:ext uri="{BB962C8B-B14F-4D97-AF65-F5344CB8AC3E}">
        <p14:creationId xmlns:p14="http://schemas.microsoft.com/office/powerpoint/2010/main" val="3601114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A67A9AC-3AC6-41F9-8AC0-FEB0A52FB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Étape 3 : la vente amiable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6" name="Image 5" descr="vente amiable.jpg">
            <a:extLst>
              <a:ext uri="{FF2B5EF4-FFF2-40B4-BE49-F238E27FC236}">
                <a16:creationId xmlns:a16="http://schemas.microsoft.com/office/drawing/2014/main" id="{867795FD-9B9F-4453-ACF3-0606CF1B274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2047" y="2681922"/>
            <a:ext cx="4319905" cy="1494155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20A0F0FE-9AC4-4493-9BF3-3B48CA8FB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6.	Les étapes de la saisie-vente de biens meubles corporels</a:t>
            </a:r>
          </a:p>
        </p:txBody>
      </p:sp>
    </p:spTree>
    <p:extLst>
      <p:ext uri="{BB962C8B-B14F-4D97-AF65-F5344CB8AC3E}">
        <p14:creationId xmlns:p14="http://schemas.microsoft.com/office/powerpoint/2010/main" val="177690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3A67A9AC-3AC6-41F9-8AC0-FEB0A52FB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Étape 4 : la publicité de la vente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190BDFE-3C1C-465E-A150-30975225E28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862" y="2595880"/>
            <a:ext cx="2962275" cy="166624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48CD51B4-2A30-4720-8A6E-D4C70880D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6.	Les étapes de la saisie-vente de biens meubles corporels</a:t>
            </a:r>
          </a:p>
        </p:txBody>
      </p:sp>
    </p:spTree>
    <p:extLst>
      <p:ext uri="{BB962C8B-B14F-4D97-AF65-F5344CB8AC3E}">
        <p14:creationId xmlns:p14="http://schemas.microsoft.com/office/powerpoint/2010/main" val="922241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4CE37161-F3A2-41F4-91E2-32BD724A2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Étape 5 : etc. !</a:t>
            </a:r>
          </a:p>
          <a:p>
            <a:r>
              <a:rPr lang="fr-FR" dirty="0"/>
              <a:t>C’est une procédure qui </a:t>
            </a:r>
            <a:r>
              <a:rPr lang="fr-FR" b="1" dirty="0"/>
              <a:t>coûte souvent plus cher qu’elle ne rapporte</a:t>
            </a:r>
            <a:r>
              <a:rPr lang="fr-FR" dirty="0"/>
              <a:t>…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2457971D-D1ED-48E1-B5D1-70BBF6B34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6.	Les étapes de la saisie-vente</a:t>
            </a:r>
          </a:p>
        </p:txBody>
      </p:sp>
    </p:spTree>
    <p:extLst>
      <p:ext uri="{BB962C8B-B14F-4D97-AF65-F5344CB8AC3E}">
        <p14:creationId xmlns:p14="http://schemas.microsoft.com/office/powerpoint/2010/main" val="391389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05811D-56E0-4066-A569-583A89C2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1.	Les deux grands types de saisies mobilières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44C735-73ED-450D-8EC5-DEDE83005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Summa divisio </a:t>
            </a:r>
            <a:r>
              <a:rPr lang="fr-FR" b="1" dirty="0"/>
              <a:t>par nature du meuble</a:t>
            </a:r>
            <a:r>
              <a:rPr lang="fr-FR" dirty="0"/>
              <a:t> :</a:t>
            </a:r>
          </a:p>
          <a:p>
            <a:pPr lvl="1"/>
            <a:r>
              <a:rPr lang="fr-FR" b="1" dirty="0"/>
              <a:t>saisies de créances de sommes d’argent = saisie-attribution ;</a:t>
            </a:r>
          </a:p>
          <a:p>
            <a:pPr lvl="1"/>
            <a:r>
              <a:rPr lang="fr-FR" b="1" dirty="0"/>
              <a:t>autres biens meubles </a:t>
            </a:r>
            <a:r>
              <a:rPr lang="fr-FR" dirty="0"/>
              <a:t>corporels ou incorporels </a:t>
            </a:r>
            <a:r>
              <a:rPr lang="fr-FR" b="1" dirty="0"/>
              <a:t>= saisie-vente.</a:t>
            </a:r>
            <a:endParaRPr lang="fr-FR" dirty="0"/>
          </a:p>
          <a:p>
            <a:r>
              <a:rPr lang="fr-FR" dirty="0"/>
              <a:t>Fondements </a:t>
            </a:r>
            <a:r>
              <a:rPr lang="fr-FR" b="1" dirty="0"/>
              <a:t>« philosophiques »</a:t>
            </a:r>
            <a:r>
              <a:rPr lang="fr-FR" dirty="0"/>
              <a:t> de la division</a:t>
            </a:r>
            <a:r>
              <a:rPr lang="fr-FR" b="1" dirty="0"/>
              <a:t> :</a:t>
            </a:r>
          </a:p>
          <a:p>
            <a:pPr lvl="1"/>
            <a:r>
              <a:rPr lang="fr-FR" b="1" dirty="0"/>
              <a:t>condamnation monétaire </a:t>
            </a:r>
            <a:r>
              <a:rPr lang="fr-FR" dirty="0"/>
              <a:t>se résout par l’attribution de l’</a:t>
            </a:r>
            <a:r>
              <a:rPr lang="fr-FR" b="1" dirty="0"/>
              <a:t>équivalent monétaire </a:t>
            </a:r>
            <a:r>
              <a:rPr lang="fr-FR" dirty="0"/>
              <a:t>dans le patrimoine du débiteur de l’exécution (l’argent est le bien fongible par excellence) ;</a:t>
            </a:r>
          </a:p>
          <a:p>
            <a:pPr lvl="1"/>
            <a:r>
              <a:rPr lang="fr-FR" b="1" dirty="0"/>
              <a:t>méfiance à l’égard de la réparation par l’attribution d’un bien</a:t>
            </a:r>
            <a:r>
              <a:rPr lang="fr-FR" dirty="0"/>
              <a:t> du débiteur autre que monétaire au créancier de l’exécution (interdiction des pactes commissoires jusqu’en 2006, encadré depuis, cf. art. 2348 </a:t>
            </a:r>
            <a:r>
              <a:rPr lang="fr-FR" dirty="0" err="1"/>
              <a:t>Cciv</a:t>
            </a:r>
            <a:r>
              <a:rPr lang="fr-FR" dirty="0"/>
              <a:t>.) =&gt; </a:t>
            </a:r>
            <a:r>
              <a:rPr lang="fr-FR" b="1" dirty="0"/>
              <a:t>vente sur saisie permet d’éviter des abus </a:t>
            </a:r>
            <a:r>
              <a:rPr lang="fr-FR" dirty="0"/>
              <a:t>(question de la valorisation du bien).</a:t>
            </a:r>
          </a:p>
        </p:txBody>
      </p:sp>
    </p:spTree>
    <p:extLst>
      <p:ext uri="{BB962C8B-B14F-4D97-AF65-F5344CB8AC3E}">
        <p14:creationId xmlns:p14="http://schemas.microsoft.com/office/powerpoint/2010/main" val="131326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0B580C88-45BD-44E5-959F-3BC837464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2.	Les points communs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B86B7E15-ED25-4563-822D-272689605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Les effets communs à toutes les saisies (mobilières et immobilières) :</a:t>
            </a:r>
          </a:p>
          <a:p>
            <a:pPr lvl="1"/>
            <a:r>
              <a:rPr lang="fr-FR" b="1" dirty="0"/>
              <a:t>indisponibilité</a:t>
            </a:r>
            <a:r>
              <a:rPr lang="fr-FR" dirty="0"/>
              <a:t> du bien (art. L. 141-2 CPCE), avec question des </a:t>
            </a:r>
            <a:r>
              <a:rPr lang="fr-FR" b="1" dirty="0"/>
              <a:t>« fruits »</a:t>
            </a:r>
            <a:r>
              <a:rPr lang="fr-FR" dirty="0"/>
              <a:t> du bien (loyers en saisie immobilière ; dividendes en saisie de titres, cf. art. R. 232-8 al. 1 CPCE) ;</a:t>
            </a:r>
          </a:p>
          <a:p>
            <a:pPr lvl="1"/>
            <a:r>
              <a:rPr lang="fr-FR" b="1" dirty="0"/>
              <a:t>garde</a:t>
            </a:r>
            <a:r>
              <a:rPr lang="fr-FR" dirty="0"/>
              <a:t> du bien (art. L. 141-2 CPCE pour les biens corporels et art. L. 211-2 CPCE pour les créances de sommes d’argent : le tiers-saisi est personnellement débiteur des causes de la saisie dans la limite de son obligation) ;</a:t>
            </a:r>
          </a:p>
          <a:p>
            <a:pPr lvl="1"/>
            <a:r>
              <a:rPr lang="fr-FR" dirty="0"/>
              <a:t>sanction en cas de </a:t>
            </a:r>
            <a:r>
              <a:rPr lang="fr-FR" b="1" dirty="0"/>
              <a:t>détournement d’objet saisi </a:t>
            </a:r>
            <a:r>
              <a:rPr lang="fr-FR" dirty="0"/>
              <a:t>(art. 314-6 </a:t>
            </a:r>
            <a:r>
              <a:rPr lang="fr-FR" dirty="0" err="1"/>
              <a:t>Cpén</a:t>
            </a:r>
            <a:r>
              <a:rPr lang="fr-FR" dirty="0"/>
              <a:t>. : 3 ans de prison et 375.000 euros d’amende).</a:t>
            </a:r>
          </a:p>
        </p:txBody>
      </p:sp>
    </p:spTree>
    <p:extLst>
      <p:ext uri="{BB962C8B-B14F-4D97-AF65-F5344CB8AC3E}">
        <p14:creationId xmlns:p14="http://schemas.microsoft.com/office/powerpoint/2010/main" val="397056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DCCDE3F6-52BA-4761-8932-F23B25EA4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3.	Les divergences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A8FA9987-6F43-4345-9419-65CBADB86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fr-FR" b="1" dirty="0"/>
              <a:t>Principe de subsidiarité</a:t>
            </a:r>
            <a:r>
              <a:rPr lang="fr-FR" dirty="0"/>
              <a:t> de la </a:t>
            </a:r>
            <a:r>
              <a:rPr lang="fr-FR" b="1" dirty="0"/>
              <a:t>saisie de biens corporels </a:t>
            </a:r>
            <a:r>
              <a:rPr lang="fr-FR" dirty="0"/>
              <a:t>dans certains cas (art. L. 221-2 CPCE) :</a:t>
            </a:r>
          </a:p>
          <a:p>
            <a:pPr lvl="1"/>
            <a:r>
              <a:rPr lang="fr-FR" dirty="0"/>
              <a:t>la </a:t>
            </a:r>
            <a:r>
              <a:rPr lang="fr-FR" b="1" dirty="0"/>
              <a:t>saisie de créances </a:t>
            </a:r>
            <a:r>
              <a:rPr lang="fr-FR" dirty="0"/>
              <a:t>est la </a:t>
            </a:r>
            <a:r>
              <a:rPr lang="fr-FR" b="1" dirty="0"/>
              <a:t>saisie « de base »</a:t>
            </a:r>
            <a:r>
              <a:rPr lang="fr-FR" dirty="0"/>
              <a:t> privilégiée par le législateur ;</a:t>
            </a:r>
          </a:p>
          <a:p>
            <a:pPr lvl="1"/>
            <a:r>
              <a:rPr lang="fr-FR" dirty="0"/>
              <a:t>pas possible de faire une saisie de meubles corporels pour une </a:t>
            </a:r>
            <a:r>
              <a:rPr lang="fr-FR" b="1" dirty="0"/>
              <a:t>créance autre qu’alimentaire de moins de 535 euros </a:t>
            </a:r>
            <a:r>
              <a:rPr lang="fr-FR" dirty="0"/>
              <a:t>sans saisie bancaire préalable ;</a:t>
            </a:r>
          </a:p>
          <a:p>
            <a:pPr lvl="1"/>
            <a:r>
              <a:rPr lang="fr-FR" dirty="0"/>
              <a:t>application du </a:t>
            </a:r>
            <a:r>
              <a:rPr lang="fr-FR" b="1" dirty="0"/>
              <a:t>principe de proportionnalité des mesures </a:t>
            </a:r>
            <a:r>
              <a:rPr lang="fr-FR" dirty="0"/>
              <a:t>(art. L. 111-7 CPCE </a:t>
            </a:r>
            <a:r>
              <a:rPr lang="fr-FR" i="1" dirty="0"/>
              <a:t>in fine</a:t>
            </a:r>
            <a:r>
              <a:rPr lang="fr-F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0320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A424DE26-D15C-4858-97DB-48F6F0949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3.	Les divergences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F4DCE09B-BA32-4413-A582-C337615A8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La saisie-attribution est une procédure « agile »</a:t>
            </a:r>
            <a:r>
              <a:rPr lang="fr-FR" dirty="0"/>
              <a:t> :</a:t>
            </a:r>
          </a:p>
        </p:txBody>
      </p:sp>
      <p:pic>
        <p:nvPicPr>
          <p:cNvPr id="6" name="Image 5" descr="étape saisie attribution.jpg">
            <a:extLst>
              <a:ext uri="{FF2B5EF4-FFF2-40B4-BE49-F238E27FC236}">
                <a16:creationId xmlns:a16="http://schemas.microsoft.com/office/drawing/2014/main" id="{9E3B4B52-E9BB-474E-8584-3CC10AAF299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2431" y="2721451"/>
            <a:ext cx="8339138" cy="301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5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564ED948-8BFF-4643-8188-0D8F2E0AB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3.	Les divergences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ABC63623-F293-47D6-9755-DDD0E7F24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La saisie-vente de biens corporels est une procédure « lourde »</a:t>
            </a:r>
            <a:r>
              <a:rPr lang="fr-FR" dirty="0"/>
              <a:t> :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6625E8B-5055-4244-AA5D-3387D2656C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99190"/>
            <a:ext cx="8104910" cy="447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33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8E4AD56-C5FE-4153-B01D-7AB068FEF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3.	Les divergences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0AAA96-31FD-45E5-AB11-616E5DE9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Pas de </a:t>
            </a:r>
            <a:r>
              <a:rPr lang="fr-FR" b="1" dirty="0"/>
              <a:t>commandement </a:t>
            </a:r>
            <a:r>
              <a:rPr lang="fr-FR" dirty="0"/>
              <a:t>de payer obligatoire en saisie-attribution / commandement obligatoire en saisie-vente de meubles corporels (pas le cas en saisie-vente de meubles incorporels) ;</a:t>
            </a:r>
          </a:p>
          <a:p>
            <a:r>
              <a:rPr lang="fr-FR" b="1" dirty="0"/>
              <a:t>Effet attributif </a:t>
            </a:r>
            <a:r>
              <a:rPr lang="fr-FR" dirty="0"/>
              <a:t>immédiat au profit du créancier saisissant en saisie-attribution (</a:t>
            </a:r>
            <a:r>
              <a:rPr lang="fr-FR" i="1" dirty="0"/>
              <a:t>« premier arrivé, premier servi »</a:t>
            </a:r>
            <a:r>
              <a:rPr lang="fr-FR" dirty="0"/>
              <a:t>) / possibilité de concours en saisie-vente ;</a:t>
            </a:r>
          </a:p>
          <a:p>
            <a:r>
              <a:rPr lang="fr-FR" dirty="0"/>
              <a:t>Peu d’</a:t>
            </a:r>
            <a:r>
              <a:rPr lang="fr-FR" b="1" dirty="0"/>
              <a:t>étapes</a:t>
            </a:r>
            <a:r>
              <a:rPr lang="fr-FR" dirty="0"/>
              <a:t> en saisie-attribution / beaucoup en saisie-vente.</a:t>
            </a:r>
          </a:p>
        </p:txBody>
      </p:sp>
    </p:spTree>
    <p:extLst>
      <p:ext uri="{BB962C8B-B14F-4D97-AF65-F5344CB8AC3E}">
        <p14:creationId xmlns:p14="http://schemas.microsoft.com/office/powerpoint/2010/main" val="237144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8474302F-CF79-4E90-9AB2-647C599D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fr-FR" dirty="0">
                <a:solidFill>
                  <a:srgbClr val="FF0000"/>
                </a:solidFill>
              </a:rPr>
              <a:t>3.	Les divergences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FD81146C-A59D-403E-B950-212B3EDA8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Saisie-attribution </a:t>
            </a:r>
            <a:r>
              <a:rPr lang="fr-FR" b="1" dirty="0"/>
              <a:t>efficace, rapide et peu chère </a:t>
            </a:r>
            <a:r>
              <a:rPr lang="fr-FR" dirty="0"/>
              <a:t>/ saisie-vente </a:t>
            </a:r>
            <a:r>
              <a:rPr lang="fr-FR" b="1" dirty="0"/>
              <a:t>aléatoire </a:t>
            </a:r>
            <a:r>
              <a:rPr lang="fr-FR" dirty="0"/>
              <a:t>(valeur des biens saisis aux enchères ?)</a:t>
            </a:r>
            <a:r>
              <a:rPr lang="fr-FR" b="1" dirty="0"/>
              <a:t>, potentiellement longue et chère</a:t>
            </a:r>
            <a:r>
              <a:rPr lang="fr-FR" dirty="0"/>
              <a:t> ;</a:t>
            </a:r>
          </a:p>
          <a:p>
            <a:r>
              <a:rPr lang="fr-FR" dirty="0"/>
              <a:t>Mais :</a:t>
            </a:r>
          </a:p>
          <a:p>
            <a:pPr lvl="1"/>
            <a:r>
              <a:rPr lang="fr-FR" b="1" dirty="0"/>
              <a:t>« faute de grives, on mange des merles » </a:t>
            </a:r>
            <a:r>
              <a:rPr lang="fr-FR" dirty="0"/>
              <a:t>(on ne choisit pas forcément ses mesures) ;</a:t>
            </a:r>
          </a:p>
          <a:p>
            <a:pPr lvl="1"/>
            <a:r>
              <a:rPr lang="fr-FR" b="1" dirty="0"/>
              <a:t>efficacité psychologique </a:t>
            </a:r>
            <a:r>
              <a:rPr lang="fr-FR" dirty="0"/>
              <a:t>de la saisie-vente de biens meubles corporels.</a:t>
            </a:r>
          </a:p>
        </p:txBody>
      </p:sp>
    </p:spTree>
    <p:extLst>
      <p:ext uri="{BB962C8B-B14F-4D97-AF65-F5344CB8AC3E}">
        <p14:creationId xmlns:p14="http://schemas.microsoft.com/office/powerpoint/2010/main" val="35232296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4647</TotalTime>
  <Words>412</Words>
  <Application>Microsoft Office PowerPoint</Application>
  <PresentationFormat>Affichage à l'écran (4:3)</PresentationFormat>
  <Paragraphs>119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6" baseType="lpstr">
      <vt:lpstr>Arial</vt:lpstr>
      <vt:lpstr>Calibri</vt:lpstr>
      <vt:lpstr>Thème Office</vt:lpstr>
      <vt:lpstr>la saisie mobilière aux fins de vente des biens meubles, aux fins d’attribution  </vt:lpstr>
      <vt:lpstr>0. Caractère obligatoire des voies d’exécution</vt:lpstr>
      <vt:lpstr>1. Les deux grands types de saisies mobilières</vt:lpstr>
      <vt:lpstr>2. Les points communs</vt:lpstr>
      <vt:lpstr>3. Les divergences</vt:lpstr>
      <vt:lpstr>3. Les divergences</vt:lpstr>
      <vt:lpstr>3. Les divergences</vt:lpstr>
      <vt:lpstr>3. Les divergences</vt:lpstr>
      <vt:lpstr>3. Les divergences</vt:lpstr>
      <vt:lpstr>3. Les éléments matériels nécessaires pour réaliser les actes de saisie</vt:lpstr>
      <vt:lpstr>4. Le choix des mesures</vt:lpstr>
      <vt:lpstr>5. Les étapes de la saisie-attribution</vt:lpstr>
      <vt:lpstr>5. Les étapes de la saisie-attribution</vt:lpstr>
      <vt:lpstr>5. Les étapes de la saisie-attribution</vt:lpstr>
      <vt:lpstr>5. Les étapes de la saisie-attribution</vt:lpstr>
      <vt:lpstr>5. Les étapes de la saisie-attribution</vt:lpstr>
      <vt:lpstr>5. Les étapes de la saisie-attribution</vt:lpstr>
      <vt:lpstr>6. Les étapes de la saisie-vente</vt:lpstr>
      <vt:lpstr>6. Les étapes de la saisie-vente de biens meubles corporels</vt:lpstr>
      <vt:lpstr>6. Les étapes de la saisie-vente de biens meubles corporels</vt:lpstr>
      <vt:lpstr>6. Les étapes de la saisie-vente de biens meubles corporels</vt:lpstr>
      <vt:lpstr>6. Les étapes de la saisie-vente de biens meubles corporels</vt:lpstr>
      <vt:lpstr>6. Les étapes de la saisie-vente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Cakos</dc:creator>
  <cp:lastModifiedBy>Me Charles SIMON</cp:lastModifiedBy>
  <cp:revision>34</cp:revision>
  <dcterms:created xsi:type="dcterms:W3CDTF">2017-01-09T05:35:02Z</dcterms:created>
  <dcterms:modified xsi:type="dcterms:W3CDTF">2019-04-08T11:40:59Z</dcterms:modified>
</cp:coreProperties>
</file>